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64" r:id="rId13"/>
    <p:sldId id="265" r:id="rId14"/>
    <p:sldId id="266" r:id="rId15"/>
    <p:sldId id="270" r:id="rId16"/>
    <p:sldId id="271" r:id="rId17"/>
    <p:sldId id="267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33DB8-B60E-4E3C-A60C-26201D013AC9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8B25A-8E43-4ED4-988F-D80E12CACC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4C3A4-308C-402B-99F4-089098BD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312"/>
            <a:ext cx="9144000" cy="2387600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92D54D-575D-4BD2-A8A1-9564C17EA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10240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328F88-75FA-4194-B143-DC6541E0B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5FAA71-898D-400C-BBB0-A39DAA570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73" y="1992397"/>
            <a:ext cx="379159" cy="5170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E67A54C-4F6F-4E83-AFB0-842E947D3BE0}"/>
              </a:ext>
            </a:extLst>
          </p:cNvPr>
          <p:cNvGrpSpPr/>
          <p:nvPr userDrawn="1"/>
        </p:nvGrpSpPr>
        <p:grpSpPr>
          <a:xfrm>
            <a:off x="3315667" y="515566"/>
            <a:ext cx="5560667" cy="1070395"/>
            <a:chOff x="3465036" y="515566"/>
            <a:chExt cx="5560667" cy="107039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4E22F02-C264-4C29-882B-83090A7E3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036" y="880179"/>
              <a:ext cx="1546667" cy="4177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4A6DD1-01ED-463F-BCF3-A1CE671ACE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41" y="628268"/>
              <a:ext cx="754036" cy="9216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EC0EFBA-01D8-480F-AB43-19330754F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215815" y="677257"/>
              <a:ext cx="1642424" cy="57484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4F2F4B-7465-4AD1-B125-30CB05E94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048350" y="515566"/>
              <a:ext cx="1977353" cy="898230"/>
            </a:xfrm>
            <a:prstGeom prst="rect">
              <a:avLst/>
            </a:prstGeom>
          </p:spPr>
        </p:pic>
        <p:pic>
          <p:nvPicPr>
            <p:cNvPr id="13" name="Picture 4" descr="ISC-PIF (@iscpif@mastodon.social) - Mastodon">
              <a:extLst>
                <a:ext uri="{FF2B5EF4-FFF2-40B4-BE49-F238E27FC236}">
                  <a16:creationId xmlns:a16="http://schemas.microsoft.com/office/drawing/2014/main" id="{3F6AD9E4-FDDF-4DE1-8987-6ED809F8D6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79407"/>
              <a:ext cx="1006554" cy="100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99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04"/>
            <a:ext cx="105156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87" y="-56964"/>
            <a:ext cx="881914" cy="10778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" y="531220"/>
            <a:ext cx="377801" cy="48971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AB70575D-AA56-4AD0-9926-6F159D820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12330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004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14759"/>
            <a:ext cx="752657" cy="919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" y="531220"/>
            <a:ext cx="402270" cy="5485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AE9138C-AD7E-4719-BCD7-6C24C3CD3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3803" y="1452276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A2B0178-4D08-4C79-A8B9-154F46F54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46922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E670DC-58AC-4770-A843-330C22FB5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B79A62-F1C6-4275-BC22-7B1BCBAF4F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2837638"/>
            <a:ext cx="314325" cy="4286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4C282A-6975-40A6-A569-FC601FFA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3749FC-FC23-4E17-9311-2E6A9E8CC7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01843" y="3834656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to GitHub repository </a:t>
            </a:r>
            <a:r>
              <a:rPr lang="fr-FR" dirty="0" err="1"/>
              <a:t>here</a:t>
            </a:r>
            <a:r>
              <a:rPr lang="fr-FR" dirty="0"/>
              <a:t>, if </a:t>
            </a:r>
            <a:r>
              <a:rPr lang="fr-FR" dirty="0" err="1"/>
              <a:t>we</a:t>
            </a:r>
            <a:r>
              <a:rPr lang="fr-FR" dirty="0"/>
              <a:t> have one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7C87EF-E747-412B-9CED-ED65ABA08979}"/>
              </a:ext>
            </a:extLst>
          </p:cNvPr>
          <p:cNvGrpSpPr/>
          <p:nvPr userDrawn="1"/>
        </p:nvGrpSpPr>
        <p:grpSpPr>
          <a:xfrm>
            <a:off x="3283801" y="1018800"/>
            <a:ext cx="5624398" cy="919914"/>
            <a:chOff x="2401852" y="1018800"/>
            <a:chExt cx="5624398" cy="919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D1867A-3C01-4F30-8D40-59F9E2360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52" y="1272218"/>
              <a:ext cx="1546667" cy="41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569EDBE-CD57-41FF-876F-DA52748BEE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" y="1018800"/>
              <a:ext cx="752657" cy="91991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FCAB56-BF8B-45C7-B03A-8AF4CA82AE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283" b="75673" l="54554" r="909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5610" r="4463" b="17653"/>
            <a:stretch/>
          </p:blipFill>
          <p:spPr bwMode="auto">
            <a:xfrm>
              <a:off x="4938382" y="1037974"/>
              <a:ext cx="1295445" cy="88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40AC18-862E-409F-9AD0-EC98C6951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3826" y="1073027"/>
              <a:ext cx="1642424" cy="574848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1C065881-3337-4161-ABDB-6510805F4051}"/>
              </a:ext>
            </a:extLst>
          </p:cNvPr>
          <p:cNvSpPr txBox="1">
            <a:spLocks/>
          </p:cNvSpPr>
          <p:nvPr userDrawn="1"/>
        </p:nvSpPr>
        <p:spPr>
          <a:xfrm>
            <a:off x="2407761" y="4499320"/>
            <a:ext cx="9144000" cy="654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7566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u="sng" dirty="0">
                <a:solidFill>
                  <a:srgbClr val="00A3A6"/>
                </a:solidFill>
              </a:rPr>
              <a:t>alberto.tonda@inrae.fr</a:t>
            </a:r>
            <a:endParaRPr lang="en-US" u="sng" dirty="0">
              <a:solidFill>
                <a:srgbClr val="00A3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B510B5-0959-4DCA-80B4-33E11BF4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D4D6A-A852-4D15-A3FB-2A35F657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858270-B581-49D5-9FD5-5995D12F2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3EA0E2-8C33-4344-89A8-BFD224DA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alberto.tonda@inrae.fr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2E4EEA5-E6E1-425A-A2C6-F582B730D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B07DE-F149-4E82-BE75-19CFD8D9F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DD15FF-9290-421D-BFEE-02EB369B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2001092"/>
          </a:xfrm>
        </p:spPr>
        <p:txBody>
          <a:bodyPr>
            <a:normAutofit/>
          </a:bodyPr>
          <a:lstStyle/>
          <a:p>
            <a:r>
              <a:rPr lang="en-US" sz="2800" b="1" dirty="0"/>
              <a:t>Alberto Tonda</a:t>
            </a:r>
            <a:r>
              <a:rPr lang="en-US" sz="2800" dirty="0"/>
              <a:t>, Ph.D., Senior permanent researcher (DR)</a:t>
            </a:r>
          </a:p>
          <a:p>
            <a:r>
              <a:rPr lang="en-US" sz="2000" i="1" dirty="0"/>
              <a:t>UMR 518 </a:t>
            </a:r>
            <a:r>
              <a:rPr lang="en-US" sz="2000" i="1" dirty="0" err="1"/>
              <a:t>Mathématiques</a:t>
            </a:r>
            <a:r>
              <a:rPr lang="en-US" sz="2000" i="1" dirty="0"/>
              <a:t> et Informatique </a:t>
            </a:r>
            <a:r>
              <a:rPr lang="en-US" sz="2000" i="1" dirty="0" err="1"/>
              <a:t>Appliquées</a:t>
            </a:r>
            <a:r>
              <a:rPr lang="en-US" sz="2000" i="1" dirty="0"/>
              <a:t> - PS, INRAE, U. Paris-</a:t>
            </a:r>
            <a:r>
              <a:rPr lang="en-US" sz="2000" i="1" dirty="0" err="1"/>
              <a:t>Saclay</a:t>
            </a:r>
            <a:br>
              <a:rPr lang="en-US" sz="2000" i="1" dirty="0"/>
            </a:br>
            <a:r>
              <a:rPr lang="en-US" sz="2000" i="1" dirty="0"/>
              <a:t>UAR 3611 </a:t>
            </a:r>
            <a:r>
              <a:rPr lang="en-US" sz="2000" i="1" dirty="0" err="1"/>
              <a:t>Institut</a:t>
            </a:r>
            <a:r>
              <a:rPr lang="en-US" sz="2000" i="1" dirty="0"/>
              <a:t> des </a:t>
            </a:r>
            <a:r>
              <a:rPr lang="en-US" sz="2000" i="1" dirty="0" err="1"/>
              <a:t>Systèmes</a:t>
            </a:r>
            <a:r>
              <a:rPr lang="en-US" sz="2000" i="1" dirty="0"/>
              <a:t> Complexes Paris Ile-de-France, CNRS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u="sng" dirty="0">
                <a:cs typeface="Courier New" panose="02070309020205020404" pitchFamily="49" charset="0"/>
              </a:rPr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115492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as…?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 </a:t>
            </a:r>
            <a:r>
              <a:rPr lang="en-US" b="1" dirty="0"/>
              <a:t>bits</a:t>
            </a:r>
            <a:r>
              <a:rPr lang="en-US" dirty="0"/>
              <a:t>! 0/1</a:t>
            </a:r>
          </a:p>
          <a:p>
            <a:pPr lvl="1"/>
            <a:r>
              <a:rPr lang="en-US" dirty="0"/>
              <a:t>One single element is a </a:t>
            </a:r>
            <a:r>
              <a:rPr lang="en-US" b="1" dirty="0"/>
              <a:t>bit</a:t>
            </a:r>
            <a:r>
              <a:rPr lang="en-US" dirty="0"/>
              <a:t>, 8 bits make a </a:t>
            </a:r>
            <a:r>
              <a:rPr lang="en-US" b="1" dirty="0"/>
              <a:t>Byte (octet)</a:t>
            </a:r>
          </a:p>
          <a:p>
            <a:pPr lvl="1"/>
            <a:r>
              <a:rPr lang="en-US" dirty="0"/>
              <a:t>If you RAM memory is 16 GB (</a:t>
            </a:r>
            <a:r>
              <a:rPr lang="en-US" dirty="0" err="1"/>
              <a:t>GigaBytes</a:t>
            </a:r>
            <a:r>
              <a:rPr lang="en-US" dirty="0"/>
              <a:t>), it means it can store up to 16 * 10^9 Bytes (and even more, using tricks)</a:t>
            </a:r>
          </a:p>
          <a:p>
            <a:pPr lvl="1"/>
            <a:r>
              <a:rPr lang="en-US" dirty="0"/>
              <a:t>Memory is now so large that minimal amounts are kB (10^3 Bytes)</a:t>
            </a:r>
          </a:p>
          <a:p>
            <a:r>
              <a:rPr lang="en-US" dirty="0"/>
              <a:t>Estimate or measure </a:t>
            </a:r>
            <a:r>
              <a:rPr lang="en-US" u="sng" dirty="0"/>
              <a:t>how much memory</a:t>
            </a:r>
            <a:r>
              <a:rPr lang="en-US" dirty="0"/>
              <a:t> your program takes</a:t>
            </a:r>
          </a:p>
          <a:p>
            <a:pPr lvl="1"/>
            <a:r>
              <a:rPr lang="en-US" dirty="0"/>
              <a:t>E.g. in Python a </a:t>
            </a:r>
            <a:r>
              <a:rPr lang="en-US" b="1" dirty="0"/>
              <a:t>float</a:t>
            </a:r>
            <a:r>
              <a:rPr lang="en-US" dirty="0"/>
              <a:t> takes 8 Bytes (8*8=64 bits)</a:t>
            </a:r>
          </a:p>
          <a:p>
            <a:pPr lvl="1"/>
            <a:r>
              <a:rPr lang="en-US" dirty="0"/>
              <a:t>So you could store ~2 * 10^9 Python floats in RAM memory</a:t>
            </a:r>
          </a:p>
          <a:p>
            <a:pPr lvl="1"/>
            <a:r>
              <a:rPr lang="en-US" dirty="0"/>
              <a:t>But your operative system is also using memory; and so are all the other running programs, so in practice much less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2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  <a:p>
            <a:endParaRPr lang="en-US" dirty="0"/>
          </a:p>
          <a:p>
            <a:r>
              <a:rPr lang="en-US" dirty="0"/>
              <a:t>YOU DON’T*</a:t>
            </a:r>
          </a:p>
          <a:p>
            <a:pPr lvl="1"/>
            <a:r>
              <a:rPr lang="en-US" dirty="0"/>
              <a:t>Python does that for you (</a:t>
            </a:r>
            <a:r>
              <a:rPr lang="en-US" b="1" dirty="0"/>
              <a:t>garbage collector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*however, the GC is not perfect, and you can invoke it manually</a:t>
            </a:r>
          </a:p>
          <a:p>
            <a:pPr lvl="1"/>
            <a:r>
              <a:rPr lang="en-US" dirty="0"/>
              <a:t>See the documentation of the </a:t>
            </a:r>
            <a:r>
              <a:rPr lang="en-US" b="1" dirty="0" err="1"/>
              <a:t>gc</a:t>
            </a:r>
            <a:r>
              <a:rPr lang="en-US" dirty="0"/>
              <a:t> Python package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7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19F9-D0FA-4405-B2BD-6B1DEA5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AE9C9-6E58-4457-A8DE-9319D9B4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languages allow for more precise control of memory</a:t>
            </a:r>
          </a:p>
          <a:p>
            <a:pPr lvl="1"/>
            <a:r>
              <a:rPr lang="en-US" dirty="0"/>
              <a:t>C, C++ (they are also called more low-level)</a:t>
            </a:r>
          </a:p>
          <a:p>
            <a:pPr lvl="1"/>
            <a:r>
              <a:rPr lang="en-US" dirty="0"/>
              <a:t>They are also </a:t>
            </a:r>
            <a:r>
              <a:rPr lang="en-US" u="sng" dirty="0"/>
              <a:t>much faster</a:t>
            </a:r>
            <a:r>
              <a:rPr lang="en-US" dirty="0"/>
              <a:t>, but way more annoying</a:t>
            </a:r>
          </a:p>
          <a:p>
            <a:pPr lvl="1"/>
            <a:r>
              <a:rPr lang="en-US" dirty="0"/>
              <a:t>Screw up memory allocation -&gt; program crashes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segmentation fault</a:t>
            </a:r>
            <a:r>
              <a:rPr lang="en-US" dirty="0"/>
              <a:t>, aka “there is a problem </a:t>
            </a:r>
            <a:r>
              <a:rPr lang="en-US" i="1" dirty="0"/>
              <a:t>somewhere</a:t>
            </a:r>
            <a:r>
              <a:rPr lang="en-US" dirty="0"/>
              <a:t>”)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252B9-8A77-4A80-A71D-351734B8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6DF800-1E12-4CC0-ADA7-CCC9DA73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languages</a:t>
            </a:r>
          </a:p>
          <a:p>
            <a:pPr lvl="1"/>
            <a:r>
              <a:rPr lang="en-US" dirty="0"/>
              <a:t>Assembly, C, C++, Fortran, …</a:t>
            </a:r>
          </a:p>
          <a:p>
            <a:r>
              <a:rPr lang="en-US" dirty="0"/>
              <a:t>Slow languages</a:t>
            </a:r>
          </a:p>
          <a:p>
            <a:pPr lvl="1"/>
            <a:r>
              <a:rPr lang="en-US" dirty="0"/>
              <a:t>Java, Python, R,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0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vs Interpreted</a:t>
            </a:r>
          </a:p>
          <a:p>
            <a:pPr lvl="1"/>
            <a:r>
              <a:rPr lang="en-US" dirty="0"/>
              <a:t>Computers represent EVERYTHING as bits</a:t>
            </a:r>
          </a:p>
          <a:p>
            <a:pPr lvl="1"/>
            <a:r>
              <a:rPr lang="en-US" dirty="0"/>
              <a:t>Including </a:t>
            </a:r>
            <a:r>
              <a:rPr lang="en-US" b="1" dirty="0"/>
              <a:t>instructions</a:t>
            </a:r>
            <a:r>
              <a:rPr lang="en-US" dirty="0"/>
              <a:t>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6E628-391A-4E5E-A46E-9D5B91C1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FB8533-AA22-4730-AC7B-D4BE532D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E2FAE5-ACDA-4CEF-B11D-DEA186BC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818390-257E-4C54-9CD3-4C4D75276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5EA6DC-158E-44BB-87DF-BC634055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0BECB58-9207-4986-84C6-178596CAD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B2B34-115A-4184-AAFD-CE52AD708B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6963" y="6361113"/>
            <a:ext cx="935037" cy="365125"/>
          </a:xfrm>
        </p:spPr>
        <p:txBody>
          <a:bodyPr/>
          <a:lstStyle/>
          <a:p>
            <a:fld id="{19485C6F-9B8D-4FB9-A42B-A9ABFED612B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66F3C6-7761-42A4-A723-938460039B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67463"/>
            <a:ext cx="4114800" cy="365125"/>
          </a:xfrm>
        </p:spPr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title for a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some text</a:t>
            </a:r>
          </a:p>
          <a:p>
            <a:pPr lvl="1"/>
            <a:r>
              <a:rPr lang="en-US" dirty="0"/>
              <a:t>And some smaller text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A68DC-21CD-4EE4-AB8F-9C09D41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0DFCB-C37C-470F-B074-DAC3A14F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computer science?</a:t>
            </a:r>
          </a:p>
          <a:p>
            <a:pPr lvl="1"/>
            <a:r>
              <a:rPr lang="en-US" b="1" dirty="0"/>
              <a:t>Computer science is the study of computation, information, and automation.</a:t>
            </a:r>
            <a:r>
              <a:rPr lang="en-US" dirty="0"/>
              <a:t> It explores </a:t>
            </a:r>
            <a:r>
              <a:rPr lang="en-US" u="sng" dirty="0">
                <a:solidFill>
                  <a:schemeClr val="accent1"/>
                </a:solidFill>
              </a:rPr>
              <a:t>theoretical principles</a:t>
            </a:r>
            <a:r>
              <a:rPr lang="en-US" dirty="0"/>
              <a:t> underlying algorithms, logic, and complexity; and </a:t>
            </a:r>
            <a:r>
              <a:rPr lang="en-US" u="sng" dirty="0">
                <a:solidFill>
                  <a:schemeClr val="accent2"/>
                </a:solidFill>
              </a:rPr>
              <a:t>practical design</a:t>
            </a:r>
            <a:r>
              <a:rPr lang="en-US" dirty="0"/>
              <a:t> and implementation of hardware and software systems. CS seeks to formalize problem-solving, optimize efficiency, and develop intelligent systems that interact with the world. (</a:t>
            </a:r>
            <a:r>
              <a:rPr lang="en-US" b="1" dirty="0" err="1"/>
              <a:t>ChatGPT</a:t>
            </a:r>
            <a:r>
              <a:rPr lang="en-US" dirty="0"/>
              <a:t>)</a:t>
            </a:r>
          </a:p>
          <a:p>
            <a:r>
              <a:rPr lang="en-US" dirty="0"/>
              <a:t>Some people claim it’s not </a:t>
            </a:r>
            <a:r>
              <a:rPr lang="en-US" i="1" dirty="0"/>
              <a:t>science</a:t>
            </a:r>
            <a:r>
              <a:rPr lang="en-US" dirty="0"/>
              <a:t>, it’s </a:t>
            </a:r>
            <a:r>
              <a:rPr lang="en-US" b="1" dirty="0"/>
              <a:t>engineering</a:t>
            </a:r>
          </a:p>
          <a:p>
            <a:pPr lvl="1"/>
            <a:r>
              <a:rPr lang="en-US" dirty="0"/>
              <a:t>“Can you do computer science without a computer?”</a:t>
            </a:r>
          </a:p>
          <a:p>
            <a:pPr lvl="1"/>
            <a:r>
              <a:rPr lang="en-US" dirty="0"/>
              <a:t>(Italy) Curriculum differences CS/CSE are minimal</a:t>
            </a:r>
          </a:p>
          <a:p>
            <a:pPr lvl="1"/>
            <a:r>
              <a:rPr lang="en-US" dirty="0"/>
              <a:t>I share this point of view, but it’s not entirely correct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2C4C0-C6C1-4CE6-BC04-7D93169E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9BB1BA-205A-47F4-97FD-AB55FCAC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96233-331F-4632-8A61-C72DACA2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29" y="4205225"/>
            <a:ext cx="1420742" cy="21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itation Game. Le matheux de l'ombre">
            <a:extLst>
              <a:ext uri="{FF2B5EF4-FFF2-40B4-BE49-F238E27FC236}">
                <a16:creationId xmlns:a16="http://schemas.microsoft.com/office/drawing/2014/main" id="{2A4E0B0F-BFD0-4A1A-9BD4-26FEA3B0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75" y="1771538"/>
            <a:ext cx="1166237" cy="1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D7D83D-ADCB-482B-80D0-2D8252E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0CAE-D7FB-4F5B-904B-50CB46AB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7EEBD-418F-4687-8BFB-54A714E93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Alan Turing — Wikipédia">
            <a:extLst>
              <a:ext uri="{FF2B5EF4-FFF2-40B4-BE49-F238E27FC236}">
                <a16:creationId xmlns:a16="http://schemas.microsoft.com/office/drawing/2014/main" id="{3F566DAE-9FDB-4BEB-8E25-2145535A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64" y="1128523"/>
            <a:ext cx="2373322" cy="24124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B6D4E-4813-4E77-A0AD-476206DCD552}"/>
              </a:ext>
            </a:extLst>
          </p:cNvPr>
          <p:cNvSpPr/>
          <p:nvPr/>
        </p:nvSpPr>
        <p:spPr>
          <a:xfrm>
            <a:off x="6869848" y="3266289"/>
            <a:ext cx="2451754" cy="61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Alan Turing</a:t>
            </a:r>
          </a:p>
        </p:txBody>
      </p:sp>
      <p:pic>
        <p:nvPicPr>
          <p:cNvPr id="1028" name="Picture 4" descr="Biographie | John Von Neumann - Mathématicien, physicien, informaticien |  Futura Sciences">
            <a:extLst>
              <a:ext uri="{FF2B5EF4-FFF2-40B4-BE49-F238E27FC236}">
                <a16:creationId xmlns:a16="http://schemas.microsoft.com/office/drawing/2014/main" id="{8B049B77-D3D1-4915-9DE9-7870E7DD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931"/>
          <a:stretch/>
        </p:blipFill>
        <p:spPr bwMode="auto">
          <a:xfrm>
            <a:off x="9591773" y="1120561"/>
            <a:ext cx="1917569" cy="2452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CB1EF-86C7-4BAE-879F-080980B03A7A}"/>
              </a:ext>
            </a:extLst>
          </p:cNvPr>
          <p:cNvSpPr/>
          <p:nvPr/>
        </p:nvSpPr>
        <p:spPr>
          <a:xfrm>
            <a:off x="9516991" y="3248752"/>
            <a:ext cx="2067131" cy="102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John Von 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Neumann</a:t>
            </a:r>
          </a:p>
        </p:txBody>
      </p:sp>
      <p:pic>
        <p:nvPicPr>
          <p:cNvPr id="1032" name="Picture 8" descr="Claude Shannon — Wikipédia">
            <a:extLst>
              <a:ext uri="{FF2B5EF4-FFF2-40B4-BE49-F238E27FC236}">
                <a16:creationId xmlns:a16="http://schemas.microsoft.com/office/drawing/2014/main" id="{8A21CCFD-96FC-4588-A0BD-3D6CC5EF6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b="21486"/>
          <a:stretch/>
        </p:blipFill>
        <p:spPr bwMode="auto">
          <a:xfrm>
            <a:off x="4796952" y="4482745"/>
            <a:ext cx="1420742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9FDB77-4677-4381-B0E8-4AC137D6B752}"/>
              </a:ext>
            </a:extLst>
          </p:cNvPr>
          <p:cNvSpPr/>
          <p:nvPr/>
        </p:nvSpPr>
        <p:spPr>
          <a:xfrm>
            <a:off x="4561033" y="5803530"/>
            <a:ext cx="1915186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Claude Shannon</a:t>
            </a:r>
          </a:p>
        </p:txBody>
      </p:sp>
      <p:pic>
        <p:nvPicPr>
          <p:cNvPr id="1036" name="Picture 12" descr="Alonzo Church - Wikipedia">
            <a:extLst>
              <a:ext uri="{FF2B5EF4-FFF2-40B4-BE49-F238E27FC236}">
                <a16:creationId xmlns:a16="http://schemas.microsoft.com/office/drawing/2014/main" id="{B0073C0A-47E5-4988-AA7A-3A2F75C7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1" b="26071"/>
          <a:stretch/>
        </p:blipFill>
        <p:spPr bwMode="auto">
          <a:xfrm>
            <a:off x="6669902" y="4450092"/>
            <a:ext cx="1461348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02B164-BB78-44C5-8F07-FF2D739B1330}"/>
              </a:ext>
            </a:extLst>
          </p:cNvPr>
          <p:cNvSpPr/>
          <p:nvPr/>
        </p:nvSpPr>
        <p:spPr>
          <a:xfrm>
            <a:off x="6550487" y="5803530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Alonzo Church</a:t>
            </a:r>
          </a:p>
        </p:txBody>
      </p:sp>
      <p:pic>
        <p:nvPicPr>
          <p:cNvPr id="1038" name="Picture 14" descr="Grace Hopper — Wikipédia">
            <a:extLst>
              <a:ext uri="{FF2B5EF4-FFF2-40B4-BE49-F238E27FC236}">
                <a16:creationId xmlns:a16="http://schemas.microsoft.com/office/drawing/2014/main" id="{89CEFE2E-EDE9-4D86-B41E-133E2B90A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1684" b="24399"/>
          <a:stretch/>
        </p:blipFill>
        <p:spPr bwMode="auto">
          <a:xfrm>
            <a:off x="8467570" y="4413271"/>
            <a:ext cx="1550818" cy="16520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4EBD05-2F36-4341-B517-B9ECA736CD1B}"/>
              </a:ext>
            </a:extLst>
          </p:cNvPr>
          <p:cNvSpPr/>
          <p:nvPr/>
        </p:nvSpPr>
        <p:spPr>
          <a:xfrm>
            <a:off x="8330412" y="5803530"/>
            <a:ext cx="18589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Grace Hopper</a:t>
            </a:r>
          </a:p>
        </p:txBody>
      </p:sp>
      <p:pic>
        <p:nvPicPr>
          <p:cNvPr id="1040" name="Picture 16" descr="Donald Knuth — Wikipédia">
            <a:extLst>
              <a:ext uri="{FF2B5EF4-FFF2-40B4-BE49-F238E27FC236}">
                <a16:creationId xmlns:a16="http://schemas.microsoft.com/office/drawing/2014/main" id="{941E48B8-A015-4B06-A0C8-81C20C39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0392"/>
          <a:stretch/>
        </p:blipFill>
        <p:spPr bwMode="auto">
          <a:xfrm>
            <a:off x="10490872" y="4511026"/>
            <a:ext cx="1216771" cy="13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5360EE-4B42-458C-9442-FA3D06CB8D56}"/>
              </a:ext>
            </a:extLst>
          </p:cNvPr>
          <p:cNvSpPr/>
          <p:nvPr/>
        </p:nvSpPr>
        <p:spPr>
          <a:xfrm>
            <a:off x="10278564" y="5819249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Donald Knuth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9EFA927-C4ED-4B80-A53A-FE4D07261DD8}"/>
              </a:ext>
            </a:extLst>
          </p:cNvPr>
          <p:cNvSpPr/>
          <p:nvPr/>
        </p:nvSpPr>
        <p:spPr>
          <a:xfrm>
            <a:off x="363268" y="216816"/>
            <a:ext cx="7385566" cy="6628033"/>
          </a:xfrm>
          <a:custGeom>
            <a:avLst/>
            <a:gdLst>
              <a:gd name="connsiteX0" fmla="*/ 0 w 5693789"/>
              <a:gd name="connsiteY0" fmla="*/ 5344998 h 5344998"/>
              <a:gd name="connsiteX1" fmla="*/ 1432874 w 5693789"/>
              <a:gd name="connsiteY1" fmla="*/ 4223208 h 5344998"/>
              <a:gd name="connsiteX2" fmla="*/ 2450969 w 5693789"/>
              <a:gd name="connsiteY2" fmla="*/ 4091233 h 5344998"/>
              <a:gd name="connsiteX3" fmla="*/ 2894028 w 5693789"/>
              <a:gd name="connsiteY3" fmla="*/ 3016577 h 5344998"/>
              <a:gd name="connsiteX4" fmla="*/ 3337088 w 5693789"/>
              <a:gd name="connsiteY4" fmla="*/ 2648932 h 5344998"/>
              <a:gd name="connsiteX5" fmla="*/ 3629319 w 5693789"/>
              <a:gd name="connsiteY5" fmla="*/ 1564849 h 5344998"/>
              <a:gd name="connsiteX6" fmla="*/ 4081806 w 5693789"/>
              <a:gd name="connsiteY6" fmla="*/ 1150070 h 5344998"/>
              <a:gd name="connsiteX7" fmla="*/ 4600280 w 5693789"/>
              <a:gd name="connsiteY7" fmla="*/ 923826 h 5344998"/>
              <a:gd name="connsiteX8" fmla="*/ 4845377 w 5693789"/>
              <a:gd name="connsiteY8" fmla="*/ 386499 h 5344998"/>
              <a:gd name="connsiteX9" fmla="*/ 5316717 w 5693789"/>
              <a:gd name="connsiteY9" fmla="*/ 188536 h 5344998"/>
              <a:gd name="connsiteX10" fmla="*/ 5693789 w 5693789"/>
              <a:gd name="connsiteY10" fmla="*/ 0 h 5344998"/>
              <a:gd name="connsiteX11" fmla="*/ 5693789 w 5693789"/>
              <a:gd name="connsiteY11" fmla="*/ 0 h 53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93789" h="5344998">
                <a:moveTo>
                  <a:pt x="0" y="5344998"/>
                </a:moveTo>
                <a:cubicBezTo>
                  <a:pt x="512189" y="4888583"/>
                  <a:pt x="1024379" y="4432169"/>
                  <a:pt x="1432874" y="4223208"/>
                </a:cubicBezTo>
                <a:cubicBezTo>
                  <a:pt x="1841369" y="4014247"/>
                  <a:pt x="2207443" y="4292338"/>
                  <a:pt x="2450969" y="4091233"/>
                </a:cubicBezTo>
                <a:cubicBezTo>
                  <a:pt x="2694495" y="3890128"/>
                  <a:pt x="2746342" y="3256960"/>
                  <a:pt x="2894028" y="3016577"/>
                </a:cubicBezTo>
                <a:cubicBezTo>
                  <a:pt x="3041714" y="2776194"/>
                  <a:pt x="3214540" y="2890887"/>
                  <a:pt x="3337088" y="2648932"/>
                </a:cubicBezTo>
                <a:cubicBezTo>
                  <a:pt x="3459636" y="2406977"/>
                  <a:pt x="3505199" y="1814659"/>
                  <a:pt x="3629319" y="1564849"/>
                </a:cubicBezTo>
                <a:cubicBezTo>
                  <a:pt x="3753439" y="1315039"/>
                  <a:pt x="3919979" y="1256907"/>
                  <a:pt x="4081806" y="1150070"/>
                </a:cubicBezTo>
                <a:cubicBezTo>
                  <a:pt x="4243633" y="1043233"/>
                  <a:pt x="4473018" y="1051088"/>
                  <a:pt x="4600280" y="923826"/>
                </a:cubicBezTo>
                <a:cubicBezTo>
                  <a:pt x="4727542" y="796564"/>
                  <a:pt x="4725971" y="509047"/>
                  <a:pt x="4845377" y="386499"/>
                </a:cubicBezTo>
                <a:cubicBezTo>
                  <a:pt x="4964783" y="263951"/>
                  <a:pt x="5175315" y="252952"/>
                  <a:pt x="5316717" y="188536"/>
                </a:cubicBezTo>
                <a:cubicBezTo>
                  <a:pt x="5458119" y="124120"/>
                  <a:pt x="5693789" y="0"/>
                  <a:pt x="5693789" y="0"/>
                </a:cubicBezTo>
                <a:lnTo>
                  <a:pt x="569378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AAA794E-DF7F-4C10-B305-3E47DF394B38}"/>
              </a:ext>
            </a:extLst>
          </p:cNvPr>
          <p:cNvGrpSpPr/>
          <p:nvPr/>
        </p:nvGrpSpPr>
        <p:grpSpPr>
          <a:xfrm>
            <a:off x="90430" y="1113769"/>
            <a:ext cx="1655570" cy="1296031"/>
            <a:chOff x="153218" y="1154938"/>
            <a:chExt cx="1655570" cy="1296031"/>
          </a:xfrm>
        </p:grpSpPr>
        <p:pic>
          <p:nvPicPr>
            <p:cNvPr id="1042" name="Picture 18" descr="Muhammad Ibn Mūsā al-Khuwārizmī (~780-850) | Lexique de mathématique">
              <a:extLst>
                <a:ext uri="{FF2B5EF4-FFF2-40B4-BE49-F238E27FC236}">
                  <a16:creationId xmlns:a16="http://schemas.microsoft.com/office/drawing/2014/main" id="{61FCB6F8-68F3-4CD9-8832-49CC4B9A6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1" r="19642"/>
            <a:stretch/>
          </p:blipFill>
          <p:spPr bwMode="auto">
            <a:xfrm>
              <a:off x="505803" y="1154938"/>
              <a:ext cx="922585" cy="98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B22AB8-207A-4978-843D-67EF7424EE84}"/>
                </a:ext>
              </a:extLst>
            </p:cNvPr>
            <p:cNvSpPr/>
            <p:nvPr/>
          </p:nvSpPr>
          <p:spPr>
            <a:xfrm>
              <a:off x="153218" y="2125989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M. Al-Khwarizmi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5B82E38-DD30-4FAB-BD92-96F9AD3B70CF}"/>
              </a:ext>
            </a:extLst>
          </p:cNvPr>
          <p:cNvGrpSpPr/>
          <p:nvPr/>
        </p:nvGrpSpPr>
        <p:grpSpPr>
          <a:xfrm>
            <a:off x="1765253" y="1570392"/>
            <a:ext cx="1655570" cy="1330408"/>
            <a:chOff x="1937332" y="1120561"/>
            <a:chExt cx="1655570" cy="1330408"/>
          </a:xfrm>
        </p:grpSpPr>
        <p:pic>
          <p:nvPicPr>
            <p:cNvPr id="1046" name="Picture 22" descr="Leibniz et le droit – Académie des Sciences Morales et Politiques">
              <a:extLst>
                <a:ext uri="{FF2B5EF4-FFF2-40B4-BE49-F238E27FC236}">
                  <a16:creationId xmlns:a16="http://schemas.microsoft.com/office/drawing/2014/main" id="{43BEA388-7843-4BF0-B259-9CE17690D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2886" r="22504" b="14845"/>
            <a:stretch/>
          </p:blipFill>
          <p:spPr bwMode="auto">
            <a:xfrm>
              <a:off x="2167790" y="1120561"/>
              <a:ext cx="1139129" cy="111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E1B6B2-55AC-4915-B9D9-CB5467F1FD0E}"/>
                </a:ext>
              </a:extLst>
            </p:cNvPr>
            <p:cNvSpPr/>
            <p:nvPr/>
          </p:nvSpPr>
          <p:spPr>
            <a:xfrm>
              <a:off x="1937332" y="2125989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W. von Leibniz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00E02C-A51F-4595-937D-8C7DE4910966}"/>
              </a:ext>
            </a:extLst>
          </p:cNvPr>
          <p:cNvGrpSpPr/>
          <p:nvPr/>
        </p:nvGrpSpPr>
        <p:grpSpPr>
          <a:xfrm>
            <a:off x="3301900" y="1095724"/>
            <a:ext cx="1237462" cy="1300858"/>
            <a:chOff x="3739835" y="1150111"/>
            <a:chExt cx="1237462" cy="1300858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58163BF5-6993-42A7-B4C8-399394784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650" y="1150111"/>
              <a:ext cx="954299" cy="116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04DBD3-FE0B-4773-8490-61251738AA3C}"/>
                </a:ext>
              </a:extLst>
            </p:cNvPr>
            <p:cNvSpPr/>
            <p:nvPr/>
          </p:nvSpPr>
          <p:spPr>
            <a:xfrm>
              <a:off x="3739835" y="212598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Boole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FAB53BB-547A-4C61-97B6-68C163E064AC}"/>
              </a:ext>
            </a:extLst>
          </p:cNvPr>
          <p:cNvGrpSpPr/>
          <p:nvPr/>
        </p:nvGrpSpPr>
        <p:grpSpPr>
          <a:xfrm>
            <a:off x="-10228" y="3797478"/>
            <a:ext cx="1237462" cy="1305228"/>
            <a:chOff x="36917" y="2583911"/>
            <a:chExt cx="1237462" cy="1305228"/>
          </a:xfrm>
        </p:grpSpPr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645A1ED-A716-4190-85D7-B6F38ACF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2" r="12189" b="30980"/>
            <a:stretch/>
          </p:blipFill>
          <p:spPr bwMode="auto">
            <a:xfrm>
              <a:off x="176003" y="2583911"/>
              <a:ext cx="988191" cy="106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BD71F3-43C0-4B2A-BB2C-173A3B90BA6D}"/>
                </a:ext>
              </a:extLst>
            </p:cNvPr>
            <p:cNvSpPr/>
            <p:nvPr/>
          </p:nvSpPr>
          <p:spPr>
            <a:xfrm>
              <a:off x="36917" y="356415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C. Babbage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4BCBC3F-E37D-427D-B77F-46B40BA7E7B6}"/>
              </a:ext>
            </a:extLst>
          </p:cNvPr>
          <p:cNvGrpSpPr/>
          <p:nvPr/>
        </p:nvGrpSpPr>
        <p:grpSpPr>
          <a:xfrm>
            <a:off x="1215617" y="3103934"/>
            <a:ext cx="1237462" cy="1317942"/>
            <a:chOff x="1385184" y="2575567"/>
            <a:chExt cx="1237462" cy="1317942"/>
          </a:xfrm>
        </p:grpSpPr>
        <p:pic>
          <p:nvPicPr>
            <p:cNvPr id="1052" name="Picture 28" descr="undefined">
              <a:extLst>
                <a:ext uri="{FF2B5EF4-FFF2-40B4-BE49-F238E27FC236}">
                  <a16:creationId xmlns:a16="http://schemas.microsoft.com/office/drawing/2014/main" id="{D07FFBB5-32C2-4476-B17A-5C62DF53B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8" t="8797" r="22928" b="63861"/>
            <a:stretch/>
          </p:blipFill>
          <p:spPr bwMode="auto">
            <a:xfrm>
              <a:off x="1479172" y="2575567"/>
              <a:ext cx="1072451" cy="1074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A226F-80D0-4CBB-8A24-E707F22835F7}"/>
                </a:ext>
              </a:extLst>
            </p:cNvPr>
            <p:cNvSpPr/>
            <p:nvPr/>
          </p:nvSpPr>
          <p:spPr>
            <a:xfrm>
              <a:off x="1385184" y="356852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A. Lovelace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F7CC6AD-D7A9-45CA-B7AF-F46E11B25677}"/>
              </a:ext>
            </a:extLst>
          </p:cNvPr>
          <p:cNvGrpSpPr/>
          <p:nvPr/>
        </p:nvGrpSpPr>
        <p:grpSpPr>
          <a:xfrm>
            <a:off x="4884410" y="979593"/>
            <a:ext cx="1045856" cy="1245983"/>
            <a:chOff x="1221065" y="4286287"/>
            <a:chExt cx="1045856" cy="1245983"/>
          </a:xfrm>
        </p:grpSpPr>
        <p:pic>
          <p:nvPicPr>
            <p:cNvPr id="1056" name="Picture 32" descr="Emil Post — Wikipédia">
              <a:extLst>
                <a:ext uri="{FF2B5EF4-FFF2-40B4-BE49-F238E27FC236}">
                  <a16:creationId xmlns:a16="http://schemas.microsoft.com/office/drawing/2014/main" id="{3FDFF957-1605-4123-8533-FB2751DD5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2"/>
            <a:stretch/>
          </p:blipFill>
          <p:spPr bwMode="auto">
            <a:xfrm>
              <a:off x="1221065" y="4286287"/>
              <a:ext cx="1045856" cy="10698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F243EC-F6E1-4296-8D3D-FC4079939659}"/>
                </a:ext>
              </a:extLst>
            </p:cNvPr>
            <p:cNvSpPr/>
            <p:nvPr/>
          </p:nvSpPr>
          <p:spPr>
            <a:xfrm>
              <a:off x="1276333" y="5207290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E. Post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B9B4B3-18CF-4A83-9449-12BF3225B795}"/>
              </a:ext>
            </a:extLst>
          </p:cNvPr>
          <p:cNvGrpSpPr/>
          <p:nvPr/>
        </p:nvGrpSpPr>
        <p:grpSpPr>
          <a:xfrm>
            <a:off x="1499483" y="4437112"/>
            <a:ext cx="1091647" cy="1371376"/>
            <a:chOff x="1182883" y="4030422"/>
            <a:chExt cx="1091647" cy="1371376"/>
          </a:xfrm>
        </p:grpSpPr>
        <p:pic>
          <p:nvPicPr>
            <p:cNvPr id="1058" name="Picture 34" descr="George Stibitz | Computer Science">
              <a:extLst>
                <a:ext uri="{FF2B5EF4-FFF2-40B4-BE49-F238E27FC236}">
                  <a16:creationId xmlns:a16="http://schemas.microsoft.com/office/drawing/2014/main" id="{06568974-2487-472D-A69C-85781B5B2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r="31122" b="28125"/>
            <a:stretch/>
          </p:blipFill>
          <p:spPr bwMode="auto">
            <a:xfrm>
              <a:off x="1182883" y="4030422"/>
              <a:ext cx="1091647" cy="13197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2861CD-2A8D-49C4-80BA-375819F608D2}"/>
                </a:ext>
              </a:extLst>
            </p:cNvPr>
            <p:cNvSpPr/>
            <p:nvPr/>
          </p:nvSpPr>
          <p:spPr>
            <a:xfrm>
              <a:off x="1274379" y="5076818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G. </a:t>
              </a:r>
              <a:r>
                <a:rPr lang="en-US" sz="1600" dirty="0" err="1">
                  <a:solidFill>
                    <a:schemeClr val="accent2"/>
                  </a:solidFill>
                </a:rPr>
                <a:t>Stibiz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1B35837-4629-4BA4-A307-3D10B88ADE62}"/>
              </a:ext>
            </a:extLst>
          </p:cNvPr>
          <p:cNvGrpSpPr/>
          <p:nvPr/>
        </p:nvGrpSpPr>
        <p:grpSpPr>
          <a:xfrm>
            <a:off x="568917" y="5144212"/>
            <a:ext cx="972441" cy="1391474"/>
            <a:chOff x="554462" y="4732255"/>
            <a:chExt cx="972441" cy="1391474"/>
          </a:xfrm>
        </p:grpSpPr>
        <p:pic>
          <p:nvPicPr>
            <p:cNvPr id="1060" name="Picture 36" descr="Konrad Zuse — Wikipédia">
              <a:extLst>
                <a:ext uri="{FF2B5EF4-FFF2-40B4-BE49-F238E27FC236}">
                  <a16:creationId xmlns:a16="http://schemas.microsoft.com/office/drawing/2014/main" id="{13471268-F878-4C1C-BD2A-974AE900F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8" t="473" r="7952" b="19392"/>
            <a:stretch/>
          </p:blipFill>
          <p:spPr bwMode="auto">
            <a:xfrm>
              <a:off x="554462" y="4732255"/>
              <a:ext cx="972441" cy="1224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3178E9-58EE-4802-8039-6BA021DC9FC7}"/>
                </a:ext>
              </a:extLst>
            </p:cNvPr>
            <p:cNvSpPr/>
            <p:nvPr/>
          </p:nvSpPr>
          <p:spPr>
            <a:xfrm>
              <a:off x="567658" y="5798749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K. </a:t>
              </a:r>
              <a:r>
                <a:rPr lang="en-US" sz="1600" dirty="0" err="1">
                  <a:solidFill>
                    <a:schemeClr val="accent2"/>
                  </a:solidFill>
                </a:rPr>
                <a:t>Zuse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7F5E1B-4E5A-4D23-A4AB-01CE8EB6747F}"/>
              </a:ext>
            </a:extLst>
          </p:cNvPr>
          <p:cNvGrpSpPr/>
          <p:nvPr/>
        </p:nvGrpSpPr>
        <p:grpSpPr>
          <a:xfrm>
            <a:off x="2698259" y="4145681"/>
            <a:ext cx="1110899" cy="1406484"/>
            <a:chOff x="-24337" y="4031728"/>
            <a:chExt cx="1110899" cy="1406484"/>
          </a:xfrm>
        </p:grpSpPr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1B1DFEC7-2EF6-413E-9E50-A4377F092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b="12876"/>
            <a:stretch/>
          </p:blipFill>
          <p:spPr bwMode="auto">
            <a:xfrm>
              <a:off x="14035" y="4031728"/>
              <a:ext cx="1046156" cy="12624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17405B-ED35-41D9-8D37-631AB16D3166}"/>
                </a:ext>
              </a:extLst>
            </p:cNvPr>
            <p:cNvSpPr/>
            <p:nvPr/>
          </p:nvSpPr>
          <p:spPr>
            <a:xfrm>
              <a:off x="-24337" y="5113232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T. Flowers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2B048A5-3B24-451B-8069-7393C8B79137}"/>
              </a:ext>
            </a:extLst>
          </p:cNvPr>
          <p:cNvGrpSpPr/>
          <p:nvPr/>
        </p:nvGrpSpPr>
        <p:grpSpPr>
          <a:xfrm>
            <a:off x="5825834" y="61881"/>
            <a:ext cx="1166237" cy="1375334"/>
            <a:chOff x="2799360" y="2513805"/>
            <a:chExt cx="1166237" cy="1375334"/>
          </a:xfrm>
        </p:grpSpPr>
        <p:pic>
          <p:nvPicPr>
            <p:cNvPr id="1054" name="Picture 30" descr="Waiting for Gödel | The New Yorker">
              <a:extLst>
                <a:ext uri="{FF2B5EF4-FFF2-40B4-BE49-F238E27FC236}">
                  <a16:creationId xmlns:a16="http://schemas.microsoft.com/office/drawing/2014/main" id="{EF07F3DC-2CDA-47FE-B91B-1035F53F8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3" t="2332" r="13922" b="46779"/>
            <a:stretch/>
          </p:blipFill>
          <p:spPr bwMode="auto">
            <a:xfrm>
              <a:off x="2825826" y="2513805"/>
              <a:ext cx="1113304" cy="11681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F2006F-F235-4C09-9767-7DB0D2DAD743}"/>
                </a:ext>
              </a:extLst>
            </p:cNvPr>
            <p:cNvSpPr/>
            <p:nvPr/>
          </p:nvSpPr>
          <p:spPr>
            <a:xfrm>
              <a:off x="2799360" y="3564159"/>
              <a:ext cx="116623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K. F. Gödel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301B92E-70DB-4163-909A-1299C775FAF5}"/>
              </a:ext>
            </a:extLst>
          </p:cNvPr>
          <p:cNvGrpSpPr/>
          <p:nvPr/>
        </p:nvGrpSpPr>
        <p:grpSpPr>
          <a:xfrm>
            <a:off x="3489490" y="3051522"/>
            <a:ext cx="1110899" cy="1351402"/>
            <a:chOff x="3517462" y="3108214"/>
            <a:chExt cx="1110899" cy="135140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0C8F70-BB41-4296-94ED-FA4B693024D0}"/>
                </a:ext>
              </a:extLst>
            </p:cNvPr>
            <p:cNvSpPr/>
            <p:nvPr/>
          </p:nvSpPr>
          <p:spPr>
            <a:xfrm>
              <a:off x="3517462" y="4134636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Mauchly</a:t>
              </a: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502E04D-8DD4-4F76-924D-9DEECEA6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6032" b="20516"/>
            <a:stretch/>
          </p:blipFill>
          <p:spPr>
            <a:xfrm>
              <a:off x="3580885" y="3108214"/>
              <a:ext cx="949282" cy="11161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C05A5F1-3FBC-460C-865F-858D29E1424B}"/>
              </a:ext>
            </a:extLst>
          </p:cNvPr>
          <p:cNvGrpSpPr/>
          <p:nvPr/>
        </p:nvGrpSpPr>
        <p:grpSpPr>
          <a:xfrm>
            <a:off x="4468560" y="2187785"/>
            <a:ext cx="1110899" cy="1357048"/>
            <a:chOff x="3991538" y="2560417"/>
            <a:chExt cx="1110899" cy="1357048"/>
          </a:xfrm>
        </p:grpSpPr>
        <p:pic>
          <p:nvPicPr>
            <p:cNvPr id="1064" name="Picture 40" descr="Computer Pioneers - J. Presper Eckert">
              <a:extLst>
                <a:ext uri="{FF2B5EF4-FFF2-40B4-BE49-F238E27FC236}">
                  <a16:creationId xmlns:a16="http://schemas.microsoft.com/office/drawing/2014/main" id="{940B774D-DAF4-4C71-A67C-7AA5930F9D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5" r="16061" b="28909"/>
            <a:stretch/>
          </p:blipFill>
          <p:spPr bwMode="auto">
            <a:xfrm>
              <a:off x="4020553" y="2560417"/>
              <a:ext cx="1044176" cy="1202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6266FE-F7DC-4CF2-B1A9-476324F5837D}"/>
                </a:ext>
              </a:extLst>
            </p:cNvPr>
            <p:cNvSpPr/>
            <p:nvPr/>
          </p:nvSpPr>
          <p:spPr>
            <a:xfrm>
              <a:off x="3991538" y="3592485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P. Eckert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57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storage (hard drive)</a:t>
            </a:r>
          </a:p>
          <a:p>
            <a:r>
              <a:rPr lang="en-US" dirty="0"/>
              <a:t>Computation (Central Processing Unit, CPU)</a:t>
            </a:r>
          </a:p>
          <a:p>
            <a:r>
              <a:rPr lang="en-US" dirty="0"/>
              <a:t>Temporary memory (Random Access Memory, RAM)</a:t>
            </a:r>
          </a:p>
          <a:p>
            <a:endParaRPr lang="en-US" dirty="0"/>
          </a:p>
          <a:p>
            <a:r>
              <a:rPr lang="en-US" dirty="0"/>
              <a:t>When programs are executed</a:t>
            </a:r>
          </a:p>
          <a:p>
            <a:pPr lvl="1"/>
            <a:r>
              <a:rPr lang="en-US" dirty="0"/>
              <a:t>Loaded from hard drive to RAM</a:t>
            </a:r>
          </a:p>
          <a:p>
            <a:pPr lvl="1"/>
            <a:r>
              <a:rPr lang="en-US" dirty="0"/>
              <a:t>CPU reads and writes information from/to RAM*</a:t>
            </a:r>
          </a:p>
          <a:p>
            <a:pPr lvl="1"/>
            <a:r>
              <a:rPr lang="en-US" dirty="0"/>
              <a:t>Eventually, results might be written back to hard drive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940F5-2804-4EBA-A2E5-7A84236176AC}"/>
              </a:ext>
            </a:extLst>
          </p:cNvPr>
          <p:cNvSpPr/>
          <p:nvPr/>
        </p:nvSpPr>
        <p:spPr>
          <a:xfrm rot="2534119">
            <a:off x="8228447" y="4741227"/>
            <a:ext cx="4151247" cy="639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*There are also intermediate memories, like </a:t>
            </a:r>
            <a:r>
              <a:rPr lang="en-US" b="1" dirty="0"/>
              <a:t>cache</a:t>
            </a:r>
            <a:r>
              <a:rPr lang="en-US" dirty="0"/>
              <a:t>, but that’s not too important</a:t>
            </a:r>
          </a:p>
        </p:txBody>
      </p:sp>
    </p:spTree>
    <p:extLst>
      <p:ext uri="{BB962C8B-B14F-4D97-AF65-F5344CB8AC3E}">
        <p14:creationId xmlns:p14="http://schemas.microsoft.com/office/powerpoint/2010/main" val="62118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stays</a:t>
            </a:r>
          </a:p>
          <a:p>
            <a:r>
              <a:rPr lang="en-US" dirty="0"/>
              <a:t>Why does RAM exist, then?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stays</a:t>
            </a:r>
          </a:p>
          <a:p>
            <a:r>
              <a:rPr lang="en-US" dirty="0"/>
              <a:t>Why does RAM exist, then?</a:t>
            </a:r>
          </a:p>
          <a:p>
            <a:pPr lvl="1"/>
            <a:r>
              <a:rPr lang="en-US" dirty="0"/>
              <a:t>Access to RAM is </a:t>
            </a:r>
            <a:r>
              <a:rPr lang="en-US" i="1" dirty="0"/>
              <a:t>F A S T E 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(by orders of magnitude!)</a:t>
            </a:r>
          </a:p>
          <a:p>
            <a:pPr lvl="1"/>
            <a:r>
              <a:rPr lang="en-US" dirty="0"/>
              <a:t>Reading and writing to hard drive is </a:t>
            </a:r>
            <a:r>
              <a:rPr lang="en-US" i="1" dirty="0"/>
              <a:t>slow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meme sanic gotta go fast&quot; Poster for Sale by biGcAtsYell | Redbubble">
            <a:extLst>
              <a:ext uri="{FF2B5EF4-FFF2-40B4-BE49-F238E27FC236}">
                <a16:creationId xmlns:a16="http://schemas.microsoft.com/office/drawing/2014/main" id="{C0FC6C41-AA8E-40A1-B377-C5708B81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1" t="8969" r="17120" b="8530"/>
          <a:stretch/>
        </p:blipFill>
        <p:spPr bwMode="auto">
          <a:xfrm>
            <a:off x="8135332" y="2169540"/>
            <a:ext cx="3218467" cy="39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F67FB-3614-4F01-803A-693E4BBF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D97BD-5FDF-4E7C-ACE8-6413406D7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reading and writing to/from disk more than necessary</a:t>
            </a:r>
          </a:p>
          <a:p>
            <a:pPr lvl="1"/>
            <a:r>
              <a:rPr lang="en-US" dirty="0"/>
              <a:t>Ideally, </a:t>
            </a:r>
            <a:r>
              <a:rPr lang="en-US" u="sng" dirty="0"/>
              <a:t>load everything at the beginning</a:t>
            </a:r>
            <a:r>
              <a:rPr lang="en-US" dirty="0"/>
              <a:t>, </a:t>
            </a:r>
            <a:r>
              <a:rPr lang="en-US" u="sng" dirty="0"/>
              <a:t>write at the end</a:t>
            </a:r>
          </a:p>
          <a:p>
            <a:pPr lvl="1"/>
            <a:r>
              <a:rPr lang="en-US" dirty="0"/>
              <a:t>However, we might want to save intermediate results</a:t>
            </a:r>
          </a:p>
          <a:p>
            <a:pPr lvl="1"/>
            <a:endParaRPr lang="en-US" dirty="0"/>
          </a:p>
          <a:p>
            <a:r>
              <a:rPr lang="en-US" dirty="0"/>
              <a:t>You can improve speed by using more RAM</a:t>
            </a:r>
          </a:p>
          <a:p>
            <a:pPr lvl="1"/>
            <a:r>
              <a:rPr lang="en-US" dirty="0"/>
              <a:t>For example, store results of computations (no recomputing)</a:t>
            </a:r>
          </a:p>
          <a:p>
            <a:pPr lvl="1"/>
            <a:r>
              <a:rPr lang="en-US" dirty="0"/>
              <a:t>However, your amount of RAM is limited (</a:t>
            </a:r>
            <a:r>
              <a:rPr lang="en-US" b="1" dirty="0"/>
              <a:t>out of memory errors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OOM errors are the most common errors I got</a:t>
            </a:r>
          </a:p>
          <a:p>
            <a:pPr lvl="1"/>
            <a:r>
              <a:rPr lang="en-US" b="1" dirty="0"/>
              <a:t>Memory/CPU trade-off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CD3833-7546-44DE-AC36-BC32216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5052-729B-4F90-BF46-792B2319C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5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Grand écran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Thème Office</vt:lpstr>
      <vt:lpstr>Computer science</vt:lpstr>
      <vt:lpstr>Another example of title for a slide</vt:lpstr>
      <vt:lpstr>Computer science</vt:lpstr>
      <vt:lpstr>Computer science</vt:lpstr>
      <vt:lpstr>What are the 3 fundamental parts of a computer?</vt:lpstr>
      <vt:lpstr>What are the 3 fundamental parts of a computer?</vt:lpstr>
      <vt:lpstr>Why should we care?</vt:lpstr>
      <vt:lpstr>Why should we care?</vt:lpstr>
      <vt:lpstr>Practical advice</vt:lpstr>
      <vt:lpstr>Memory management</vt:lpstr>
      <vt:lpstr>Memory management</vt:lpstr>
      <vt:lpstr>Memory management</vt:lpstr>
      <vt:lpstr>Memory management</vt:lpstr>
      <vt:lpstr>Practical advice</vt:lpstr>
      <vt:lpstr>Why are some languages faster than others?</vt:lpstr>
      <vt:lpstr>Why are some languages faster than others?</vt:lpstr>
      <vt:lpstr>Working directory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96</cp:revision>
  <dcterms:created xsi:type="dcterms:W3CDTF">2024-07-04T00:18:11Z</dcterms:created>
  <dcterms:modified xsi:type="dcterms:W3CDTF">2025-02-17T11:03:19Z</dcterms:modified>
</cp:coreProperties>
</file>